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4846" r:id="rId2"/>
    <p:sldId id="4847" r:id="rId3"/>
    <p:sldId id="4848" r:id="rId4"/>
    <p:sldId id="2458" r:id="rId5"/>
    <p:sldId id="4849" r:id="rId6"/>
    <p:sldId id="4850" r:id="rId7"/>
    <p:sldId id="4851" r:id="rId8"/>
    <p:sldId id="4852" r:id="rId9"/>
    <p:sldId id="4853" r:id="rId10"/>
    <p:sldId id="4854" r:id="rId11"/>
  </p:sldIdLst>
  <p:sldSz cx="12192000" cy="6858000"/>
  <p:notesSz cx="6888163" cy="10018713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903292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1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95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1"/>
          <a:lstStyle>
            <a:lvl1pPr algn="l">
              <a:defRPr sz="1300"/>
            </a:lvl1pPr>
          </a:lstStyle>
          <a:p>
            <a:fld id="{236B287A-4CF4-4C3E-9AE3-BCEC7CFF5F37}" type="datetimeFigureOut">
              <a:rPr lang="he-IL" smtClean="0"/>
              <a:t>א'/אב/תשפ"ג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903292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1" anchor="b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95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1" anchor="b"/>
          <a:lstStyle>
            <a:lvl1pPr algn="l">
              <a:defRPr sz="1300"/>
            </a:lvl1pPr>
          </a:lstStyle>
          <a:p>
            <a:fld id="{BB493F92-7222-45BE-9E04-1C9F6BCE578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7240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69109F8-EE03-45DA-9C4E-B4FCD834F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906CC07C-97BB-4F53-A807-44A7934937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E9EF5DE-D7F6-4DDE-8FF6-6277C3C8A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9862-E111-4744-9E98-909542D6A83F}" type="datetimeFigureOut">
              <a:rPr lang="he-IL" smtClean="0"/>
              <a:t>א'/אב/תשפ"ג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4BAB29A-7847-44A1-8BE4-C6C19058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3E7226A-D38A-408A-89D6-5F34D84D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CEE3-692D-4256-9E42-7B7F8FFB1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4469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EC9F243-9469-4FB4-A474-65F15C4F2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6139191E-35A0-4B17-A939-44FDADE0B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6CFB4D8-5F04-4CC4-B1E5-5728FD9A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9862-E111-4744-9E98-909542D6A83F}" type="datetimeFigureOut">
              <a:rPr lang="he-IL" smtClean="0"/>
              <a:t>א'/אב/תשפ"ג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38A8B12-184C-46F7-B042-A8D236D10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9BC7C04-C369-4C4E-A5C9-C0AC7D925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CEE3-692D-4256-9E42-7B7F8FFB1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572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E6A7D859-7B5F-49DE-8441-04363692C6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EE81BAA5-1C07-459A-918D-DEB6877E8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0200464-D40E-46CF-A72C-3D715E461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9862-E111-4744-9E98-909542D6A83F}" type="datetimeFigureOut">
              <a:rPr lang="he-IL" smtClean="0"/>
              <a:t>א'/אב/תשפ"ג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69DC898-35A6-415D-B39E-39A21C689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DE7F9DC-0EAF-4D1C-8F57-1EC9C6BAD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CEE3-692D-4256-9E42-7B7F8FFB1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4115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10A3BCA-5906-43D9-A9A0-2AE4DFC81B1D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א'/אב/תשפ"ג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544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1EDE7BE-93AB-4D8E-B613-643C25757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71E234B-732C-4D66-A4C6-19ADF961D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2093364-5307-46B3-B1A2-CF014B5AD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9862-E111-4744-9E98-909542D6A83F}" type="datetimeFigureOut">
              <a:rPr lang="he-IL" smtClean="0"/>
              <a:t>א'/אב/תשפ"ג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039EED3-0FD4-4716-A849-01F90B7ED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D2E7782-4421-4EEE-BF50-4AD292A23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CEE3-692D-4256-9E42-7B7F8FFB1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342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17ADBC1-0CE3-4FCA-8E31-A9073BA86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FAE8BD9-A796-420B-9832-F520AD6E1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6556492-03FB-4EE6-B118-CD02AFDB7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9862-E111-4744-9E98-909542D6A83F}" type="datetimeFigureOut">
              <a:rPr lang="he-IL" smtClean="0"/>
              <a:t>א'/אב/תשפ"ג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E71DED7-F134-4B36-ACC9-90FB14F08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1D5489F-B35A-4434-B1B9-153A1E2BE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CEE3-692D-4256-9E42-7B7F8FFB1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734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C8234CF-BE84-44D0-8BC2-6EC4D11AA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2F8F5AA-7CA8-443C-935D-E2252B91A1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9A2479B-49F4-43C0-A929-890F8B4EB8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689B6463-3D15-4B1C-83D7-88B46926B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9862-E111-4744-9E98-909542D6A83F}" type="datetimeFigureOut">
              <a:rPr lang="he-IL" smtClean="0"/>
              <a:t>א'/אב/תשפ"ג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ED701F7-A122-4397-A2C3-1525A50CE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1780325-CF3E-4282-8726-241CBC7D9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CEE3-692D-4256-9E42-7B7F8FFB1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680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782E3FC-8649-4E9E-B284-01F7A7A47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D946045-A69A-463F-8C64-D84FA2F2F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CE6CD317-5112-47D2-AB2D-213CE3E5F4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3A9A7A9-5AFF-4411-AF9B-787B1681D3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C32A4A62-9F1A-428D-8D97-89A0334CEA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6AE6FE4F-A2D5-44ED-82B1-BC69A6C53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9862-E111-4744-9E98-909542D6A83F}" type="datetimeFigureOut">
              <a:rPr lang="he-IL" smtClean="0"/>
              <a:t>א'/אב/תשפ"ג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78D5AEEA-855D-4F12-9AE5-56EADC35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0CEC842C-71B3-47B2-B8B6-EA5BD923D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CEE3-692D-4256-9E42-7B7F8FFB1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6095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7CC4121-5A21-40D1-B805-38B606DC8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0A8B7ED9-45BB-45CB-A0AE-64CBA2380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9862-E111-4744-9E98-909542D6A83F}" type="datetimeFigureOut">
              <a:rPr lang="he-IL" smtClean="0"/>
              <a:t>א'/אב/תשפ"ג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0664CB3F-FD48-41AB-A851-9CFEF491D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29D5A9C-B8A5-4D31-B1FD-2FCA22AEF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CEE3-692D-4256-9E42-7B7F8FFB1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258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A4E4FC16-8DC0-4A2B-9A39-9F9F88712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9862-E111-4744-9E98-909542D6A83F}" type="datetimeFigureOut">
              <a:rPr lang="he-IL" smtClean="0"/>
              <a:t>א'/אב/תשפ"ג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CAEA6115-29C3-457F-8FF1-2F83CA8C9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E5E10C7C-8979-43BC-8DAA-7AC73A0A5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CEE3-692D-4256-9E42-7B7F8FFB1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270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0945A78-1FE7-4B8F-9889-679F2EA2B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DC0BC83-6B66-4FC9-8152-BA42DD762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A316B31B-3E81-48C6-96F3-F993B014A9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D8E31B3-7B6A-4850-9ED4-FD5244EF5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9862-E111-4744-9E98-909542D6A83F}" type="datetimeFigureOut">
              <a:rPr lang="he-IL" smtClean="0"/>
              <a:t>א'/אב/תשפ"ג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81AEC6E-00D4-4B3D-A9D9-91415E1AA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BF394B2-0AE4-47B8-A0E9-E10796661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CEE3-692D-4256-9E42-7B7F8FFB1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5202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3528271-2F17-4646-A180-D401EFB8F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11A5B75D-2FA6-4D19-8D15-AA295B2C24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4E280D0A-6B45-411A-A8B9-B244A195A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3D540A2-ADFB-40C4-91FF-6C1C143B9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9862-E111-4744-9E98-909542D6A83F}" type="datetimeFigureOut">
              <a:rPr lang="he-IL" smtClean="0"/>
              <a:t>א'/אב/תשפ"ג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6F66F82-00DD-420C-AB0D-3EE971D3E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62233F0-6B9E-4251-B6F8-C8F9903BB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2CEE3-692D-4256-9E42-7B7F8FFB1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7565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0A44A4AD-2163-4E4C-8547-43B947B79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2404661-6C91-402E-8A22-8CE7EAB5D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1898F6D-F0A3-4B65-AA27-C852C9F515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39862-E111-4744-9E98-909542D6A83F}" type="datetimeFigureOut">
              <a:rPr lang="he-IL" smtClean="0"/>
              <a:t>א'/אב/תשפ"ג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8C69864-431A-4895-9089-A909B4DCF9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95F0C40-8D68-4832-850B-4D50FB5D54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2CEE3-692D-4256-9E42-7B7F8FFB13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1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oref.org.il/12761-he/pakar.aspx?fbclid=IwAR0SP4UTjyyvGMemCIEA1k1OP8X4E--PhstJ-ikyb4Y9G8O8qZsijmPLwns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ef.org.il/12549-18140-he/Pakar.aspx" TargetMode="External"/><Relationship Id="rId2" Type="http://schemas.openxmlformats.org/officeDocument/2006/relationships/hyperlink" Target="https://www.oref.org.il/12761-he/pakar.aspx?fbclid=IwAR3IcsW6AquEiwq0AFkz_8dZonOlyfufADPvpNYD6ngpwl3XdwPsR3j3k5k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ef.org.il/12487-17292-he/Pakar.asp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oref.org.il/12487-15895-he/Pakar.aspx" TargetMode="External"/><Relationship Id="rId4" Type="http://schemas.openxmlformats.org/officeDocument/2006/relationships/hyperlink" Target="https://www.oref.org.il/12549-18140-he/Pakar.asp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oref.org.il/12549-18140-he/Pakar.aspx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oref.org.il/12761-he/pakar.aspx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oref.org.il/12487-15895-he/Pakar.aspx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ef.org.il/12549-18140-he/Pakar.aspx" TargetMode="External"/><Relationship Id="rId2" Type="http://schemas.openxmlformats.org/officeDocument/2006/relationships/hyperlink" Target="https://www.facebook.com/PikudHaoref?__cft__%5b0%5d=AZU51rVofqtdwPS34hAPmZl0TRThqTz6DgwyUoBE2qwG2of8qwqbH8A4vPsEM_-xhqv17BqP4YwlIFqg9HDC9eXsamg8Ya2RRBKQkfcZe71zgAXSCaGPTFVLsY4Hv76tUKb0D0vqKMxI-jGSm4yMG6F6A5wpJTbWbHhMiXSwuOXdUI-cNlRVBVY_D8Z7Zgt4HSQ&amp;__tn__=-%5dK-R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ef.org.il/12761-he/pakar.aspx?fbclid=IwAR3maH90LxL6g9nqyi7sEEhTwI-RxHXtRsyhlowqdCCMGQPlezG9DCAHmZ4" TargetMode="External"/><Relationship Id="rId2" Type="http://schemas.openxmlformats.org/officeDocument/2006/relationships/hyperlink" Target="https://www.oref.org.il/12487-17292-he/Pakar.aspx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FB583E3E-FB26-4093-9099-61BD2A13A155}"/>
              </a:ext>
            </a:extLst>
          </p:cNvPr>
          <p:cNvSpPr txBox="1"/>
          <p:nvPr/>
        </p:nvSpPr>
        <p:spPr>
          <a:xfrm>
            <a:off x="631920" y="1670287"/>
            <a:ext cx="10634869" cy="29238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sz="8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e-IL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תוכנית</a:t>
            </a:r>
            <a:r>
              <a:rPr lang="he-IL" sz="4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הסברה</a:t>
            </a:r>
          </a:p>
          <a:p>
            <a:r>
              <a:rPr lang="he-IL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לדוברי </a:t>
            </a:r>
            <a:r>
              <a:rPr lang="he-IL" sz="4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הצח"י</a:t>
            </a:r>
            <a:r>
              <a:rPr lang="he-IL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ביישובים</a:t>
            </a:r>
            <a:endParaRPr lang="he-IL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84" y="587444"/>
            <a:ext cx="5295997" cy="5295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470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BB89278-E4BF-B9B5-DBDC-5A754C8E7754}"/>
              </a:ext>
            </a:extLst>
          </p:cNvPr>
          <p:cNvSpPr txBox="1">
            <a:spLocks/>
          </p:cNvSpPr>
          <p:nvPr/>
        </p:nvSpPr>
        <p:spPr>
          <a:xfrm>
            <a:off x="1742640" y="807100"/>
            <a:ext cx="10449360" cy="64807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חומרים לפרסום בערוצי התקשורת ביישוב:</a:t>
            </a:r>
            <a:endParaRPr kumimoji="0" lang="he-IL" sz="3200" b="1" i="0" u="sng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3" name="כותרת 1">
            <a:extLst>
              <a:ext uri="{FF2B5EF4-FFF2-40B4-BE49-F238E27FC236}">
                <a16:creationId xmlns:a16="http://schemas.microsoft.com/office/drawing/2014/main" id="{C12C9950-70FE-6699-79BB-374E47338F69}"/>
              </a:ext>
            </a:extLst>
          </p:cNvPr>
          <p:cNvSpPr txBox="1">
            <a:spLocks/>
          </p:cNvSpPr>
          <p:nvPr/>
        </p:nvSpPr>
        <p:spPr>
          <a:xfrm>
            <a:off x="847255" y="1743892"/>
            <a:ext cx="10449360" cy="343179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1400" b="1" dirty="0">
                <a:solidFill>
                  <a:srgbClr val="FF0000"/>
                </a:solidFill>
                <a:cs typeface="+mn-cs"/>
              </a:rPr>
              <a:t>פוסט ליום רביעי, 26.7.2023: מיד לאחר השמעת האזעקה בשעה 18:05</a:t>
            </a:r>
            <a:endParaRPr lang="en-US" sz="1400" b="1" dirty="0">
              <a:solidFill>
                <a:srgbClr val="FF0000"/>
              </a:solidFill>
              <a:cs typeface="+mn-cs"/>
            </a:endParaRPr>
          </a:p>
          <a:p>
            <a:pPr algn="r"/>
            <a:endParaRPr lang="he-IL" sz="1400" dirty="0" smtClean="0">
              <a:cs typeface="+mn-cs"/>
            </a:endParaRPr>
          </a:p>
          <a:p>
            <a:pPr algn="r"/>
            <a:r>
              <a:rPr lang="he-IL" sz="1400" dirty="0" smtClean="0">
                <a:cs typeface="+mn-cs"/>
              </a:rPr>
              <a:t>האזעקה </a:t>
            </a:r>
            <a:r>
              <a:rPr lang="he-IL" sz="1400" dirty="0">
                <a:cs typeface="+mn-cs"/>
              </a:rPr>
              <a:t>שנשמעה זה עתה ברחבי המועצה אינה אזעקת אמת, אלא תרגול מוכנות לירי רקטות וטילים. 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התרגול בוצע במסגרת פרויקט 360, שבוע החירום </a:t>
            </a:r>
            <a:r>
              <a:rPr lang="he-IL" sz="1400" dirty="0" smtClean="0">
                <a:cs typeface="+mn-cs"/>
              </a:rPr>
              <a:t>של </a:t>
            </a:r>
            <a:r>
              <a:rPr lang="he-IL" sz="1400" dirty="0">
                <a:cs typeface="+mn-cs"/>
              </a:rPr>
              <a:t>המועצה האזורית ופיקוד העורף. </a:t>
            </a:r>
            <a:endParaRPr lang="he-IL" sz="1400" dirty="0" smtClean="0">
              <a:cs typeface="+mn-cs"/>
            </a:endParaRPr>
          </a:p>
          <a:p>
            <a:pPr algn="r"/>
            <a:r>
              <a:rPr lang="he-IL" sz="1400" dirty="0" smtClean="0">
                <a:cs typeface="+mn-cs"/>
              </a:rPr>
              <a:t>זה </a:t>
            </a:r>
            <a:r>
              <a:rPr lang="he-IL" sz="1400" dirty="0">
                <a:cs typeface="+mn-cs"/>
              </a:rPr>
              <a:t>הזמן לרענן את ההנחיות על כניסה למרחב מוגן, זמן התגוננות ועוד. 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כל המידע החשוב מופיע באתר פיקוד העורף, קישור בתגובה הראשונה</a:t>
            </a:r>
            <a:r>
              <a:rPr lang="en-US" sz="1400" dirty="0">
                <a:cs typeface="+mn-cs"/>
              </a:rPr>
              <a:t>.</a:t>
            </a:r>
          </a:p>
          <a:p>
            <a:pPr algn="r"/>
            <a:r>
              <a:rPr lang="he-IL" sz="1400" dirty="0">
                <a:cs typeface="+mn-cs"/>
              </a:rPr>
              <a:t> 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לתייג את פיקוד העורף + לשלב בתגובה הראשונה קישור לאתר&gt;</a:t>
            </a:r>
            <a:endParaRPr lang="en-US" sz="1400" dirty="0">
              <a:cs typeface="+mn-cs"/>
            </a:endParaRPr>
          </a:p>
          <a:p>
            <a:pPr algn="r"/>
            <a:r>
              <a:rPr lang="en-US" sz="1400" u="sng" dirty="0">
                <a:cs typeface="+mn-cs"/>
                <a:hlinkClick r:id="rId2"/>
              </a:rPr>
              <a:t>https://www.oref.org.il/12761-he/pakar.aspx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 </a:t>
            </a:r>
            <a:endParaRPr lang="en-US" sz="1400" dirty="0">
              <a:cs typeface="+mn-cs"/>
            </a:endParaRPr>
          </a:p>
          <a:p>
            <a:pPr algn="r"/>
            <a:endParaRPr lang="he-IL" sz="1400" b="1" dirty="0">
              <a:solidFill>
                <a:srgbClr val="FF0000"/>
              </a:solidFill>
              <a:cs typeface="+mn-cs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55" y="161758"/>
            <a:ext cx="1371600" cy="1371600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367" y="2992674"/>
            <a:ext cx="3519738" cy="3538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985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>
            <a:extLst>
              <a:ext uri="{FF2B5EF4-FFF2-40B4-BE49-F238E27FC236}">
                <a16:creationId xmlns:a16="http://schemas.microsoft.com/office/drawing/2014/main" id="{4881F1EB-A4F2-4E30-9B90-94383717FF1D}"/>
              </a:ext>
            </a:extLst>
          </p:cNvPr>
          <p:cNvSpPr txBox="1">
            <a:spLocks/>
          </p:cNvSpPr>
          <p:nvPr/>
        </p:nvSpPr>
        <p:spPr>
          <a:xfrm>
            <a:off x="1484930" y="377918"/>
            <a:ext cx="10449360" cy="64807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sng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גאנט פרסומים באמצעי </a:t>
            </a:r>
            <a:r>
              <a:rPr kumimoji="0" lang="he-IL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התקשורת של המועצה</a:t>
            </a:r>
            <a:r>
              <a:rPr kumimoji="0" lang="he-IL" sz="3200" b="1" i="0" u="sng" strike="noStrike" kern="1200" cap="none" spc="0" normalizeH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וביישובים</a:t>
            </a:r>
            <a:endParaRPr kumimoji="0" lang="he-IL" sz="3200" b="1" i="0" u="sng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4" name="כותרת 1">
            <a:extLst>
              <a:ext uri="{FF2B5EF4-FFF2-40B4-BE49-F238E27FC236}">
                <a16:creationId xmlns:a16="http://schemas.microsoft.com/office/drawing/2014/main" id="{C8122002-30B5-4D72-8F63-3F7B9D3AA6EC}"/>
              </a:ext>
            </a:extLst>
          </p:cNvPr>
          <p:cNvSpPr txBox="1">
            <a:spLocks/>
          </p:cNvSpPr>
          <p:nvPr/>
        </p:nvSpPr>
        <p:spPr>
          <a:xfrm>
            <a:off x="92243" y="1316359"/>
            <a:ext cx="10449360" cy="182721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sng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נושאים מרכזיים לפרסום במסגרת </a:t>
            </a:r>
            <a:r>
              <a:rPr kumimoji="0" lang="he-IL" sz="1800" b="1" i="0" u="sng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360</a:t>
            </a:r>
            <a:endParaRPr kumimoji="0" lang="he-IL" sz="1800" b="1" i="0" u="sng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he-IL" sz="18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הכרת אמצעי ההתרעה ואפליקציית פקע"ר</a:t>
            </a:r>
          </a:p>
          <a:p>
            <a:pPr marL="514350" indent="-514350" algn="r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sz="1800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הכרת הנחיות התגוננות</a:t>
            </a:r>
          </a:p>
          <a:p>
            <a:pPr marL="514350" indent="-514350" algn="r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sz="1800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הכנת הבית והמשפחה</a:t>
            </a:r>
          </a:p>
          <a:p>
            <a:pPr marL="514350" indent="-514350" algn="r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sz="18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פרסום המועד של תרגיל המוכנות לחירום (המועד שבו תשמע התרעה)</a:t>
            </a:r>
            <a:endParaRPr kumimoji="0" lang="he-IL" sz="1800" b="1" i="0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he-IL" sz="1800" b="1" i="0" u="sng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22" y="1435085"/>
            <a:ext cx="3056021" cy="30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65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>
            <a:extLst>
              <a:ext uri="{FF2B5EF4-FFF2-40B4-BE49-F238E27FC236}">
                <a16:creationId xmlns:a16="http://schemas.microsoft.com/office/drawing/2014/main" id="{C79EA19B-C932-4896-AE51-3473072B1A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534976"/>
              </p:ext>
            </p:extLst>
          </p:nvPr>
        </p:nvGraphicFramePr>
        <p:xfrm>
          <a:off x="1556994" y="841823"/>
          <a:ext cx="9595242" cy="59234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4442">
                  <a:extLst>
                    <a:ext uri="{9D8B030D-6E8A-4147-A177-3AD203B41FA5}">
                      <a16:colId xmlns:a16="http://schemas.microsoft.com/office/drawing/2014/main" val="90365775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86153307"/>
                    </a:ext>
                  </a:extLst>
                </a:gridCol>
                <a:gridCol w="1851236">
                  <a:extLst>
                    <a:ext uri="{9D8B030D-6E8A-4147-A177-3AD203B41FA5}">
                      <a16:colId xmlns:a16="http://schemas.microsoft.com/office/drawing/2014/main" val="124062039"/>
                    </a:ext>
                  </a:extLst>
                </a:gridCol>
                <a:gridCol w="1316015">
                  <a:extLst>
                    <a:ext uri="{9D8B030D-6E8A-4147-A177-3AD203B41FA5}">
                      <a16:colId xmlns:a16="http://schemas.microsoft.com/office/drawing/2014/main" val="2001954861"/>
                    </a:ext>
                  </a:extLst>
                </a:gridCol>
                <a:gridCol w="1548255">
                  <a:extLst>
                    <a:ext uri="{9D8B030D-6E8A-4147-A177-3AD203B41FA5}">
                      <a16:colId xmlns:a16="http://schemas.microsoft.com/office/drawing/2014/main" val="10920694"/>
                    </a:ext>
                  </a:extLst>
                </a:gridCol>
                <a:gridCol w="1309374">
                  <a:extLst>
                    <a:ext uri="{9D8B030D-6E8A-4147-A177-3AD203B41FA5}">
                      <a16:colId xmlns:a16="http://schemas.microsoft.com/office/drawing/2014/main" val="2935103179"/>
                    </a:ext>
                  </a:extLst>
                </a:gridCol>
              </a:tblGrid>
              <a:tr h="437079"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חמישי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רביעי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שלישי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שני</a:t>
                      </a: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ראשון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שבוע</a:t>
                      </a:r>
                      <a:r>
                        <a:rPr lang="he-IL" sz="1600" b="1" baseline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מקדים</a:t>
                      </a:r>
                      <a:endParaRPr lang="en-US" sz="1600" b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6047"/>
                  </a:ext>
                </a:extLst>
              </a:tr>
              <a:tr h="84038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פוסט תזכורת</a:t>
                      </a:r>
                      <a:r>
                        <a:rPr lang="he-IL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להתראה</a:t>
                      </a:r>
                      <a:endParaRPr lang="he-IL" sz="16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באנר וטקסט</a:t>
                      </a:r>
                      <a:r>
                        <a:rPr lang="he-IL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16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שאלות</a:t>
                      </a:r>
                      <a:r>
                        <a:rPr lang="he-IL" sz="16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ותשובות  ב-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ZOMM</a:t>
                      </a:r>
                      <a:r>
                        <a:rPr lang="he-IL" sz="16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לראשי </a:t>
                      </a:r>
                      <a:r>
                        <a:rPr lang="he-IL" sz="1600" baseline="0" dirty="0" err="1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צח"י</a:t>
                      </a:r>
                      <a:r>
                        <a:rPr lang="he-IL" sz="16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ומנהלי ישובים </a:t>
                      </a:r>
                      <a:r>
                        <a:rPr lang="he-IL" sz="16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עם מסביר מטעם פיקוד העורף (מפקד נפה, </a:t>
                      </a:r>
                      <a:r>
                        <a:rPr lang="he-IL" sz="1600" dirty="0" err="1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קנ"ר</a:t>
                      </a:r>
                      <a:r>
                        <a:rPr lang="he-IL" sz="16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ומנהל אגף חירום וביטחון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להוציא זימון</a:t>
                      </a:r>
                      <a:endParaRPr lang="en-US" sz="1600" b="1" kern="1200" baseline="0" dirty="0" smtClean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פוסט מהו </a:t>
                      </a:r>
                      <a:r>
                        <a:rPr lang="he-I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פרויקט 360- </a:t>
                      </a:r>
                      <a:r>
                        <a:rPr lang="he-IL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לאינסטגרם</a:t>
                      </a:r>
                      <a:r>
                        <a:rPr lang="he-I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ופייסבוק</a:t>
                      </a:r>
                      <a:r>
                        <a:rPr lang="he-I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he-IL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באנר +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טקסט</a:t>
                      </a:r>
                      <a:endParaRPr lang="he-IL" sz="1600" b="1" kern="1200" baseline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e-IL" sz="1600" b="1" kern="1200" baseline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פעילות דיגיטלית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418038"/>
                  </a:ext>
                </a:extLst>
              </a:tr>
              <a:tr h="1270089">
                <a:tc>
                  <a:txBody>
                    <a:bodyPr/>
                    <a:lstStyle/>
                    <a:p>
                      <a:pPr algn="ctr"/>
                      <a:r>
                        <a:rPr lang="he-I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לוחות זמנים </a:t>
                      </a:r>
                      <a:r>
                        <a:rPr lang="he-IL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לפרויקט </a:t>
                      </a:r>
                      <a:r>
                        <a:rPr lang="he-I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ומידע נוסף+ פרסומים על המופעים והמיקומים של שבוע </a:t>
                      </a:r>
                      <a:r>
                        <a:rPr lang="he-IL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הבא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+ קישור לאתר פיקוד העורף</a:t>
                      </a:r>
                      <a:endParaRPr lang="he-IL" sz="16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en-US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https://www.oref.org.il/12761-he/pakar.aspx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baseline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כתבת מידע בנושא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https://www.oref.org.il/12549-18140-he/Pakar.aspx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אתר הרשות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544560"/>
                  </a:ext>
                </a:extLst>
              </a:tr>
              <a:tr h="36595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פוסט תזכורת</a:t>
                      </a:r>
                      <a:r>
                        <a:rPr lang="he-IL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להתראה</a:t>
                      </a:r>
                      <a:endParaRPr lang="he-IL" sz="16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באנר וטקסט</a:t>
                      </a:r>
                      <a:r>
                        <a:rPr lang="he-IL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16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highlight>
                          <a:srgbClr val="FF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פוסט מהו פרויקט 360- </a:t>
                      </a:r>
                      <a:r>
                        <a:rPr lang="he-IL" sz="16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לאינסטגרם</a:t>
                      </a:r>
                      <a:r>
                        <a:rPr lang="he-IL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sz="16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ופייסבוק</a:t>
                      </a:r>
                      <a:r>
                        <a:rPr lang="he-IL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he-IL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באנר +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טקסט</a:t>
                      </a:r>
                    </a:p>
                    <a:p>
                      <a:pPr algn="ctr"/>
                      <a:endParaRPr lang="en-US" sz="1600" dirty="0">
                        <a:highlight>
                          <a:srgbClr val="FF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דוברי </a:t>
                      </a:r>
                      <a:r>
                        <a:rPr lang="he-IL" sz="16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צח"י</a:t>
                      </a:r>
                      <a:r>
                        <a:rPr lang="he-IL" sz="16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ביישובים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53641"/>
                  </a:ext>
                </a:extLst>
              </a:tr>
            </a:tbl>
          </a:graphicData>
        </a:graphic>
      </p:graphicFrame>
      <p:sp>
        <p:nvSpPr>
          <p:cNvPr id="3" name="כותרת 1">
            <a:extLst>
              <a:ext uri="{FF2B5EF4-FFF2-40B4-BE49-F238E27FC236}">
                <a16:creationId xmlns:a16="http://schemas.microsoft.com/office/drawing/2014/main" id="{4881F1EB-A4F2-4E30-9B90-94383717FF1D}"/>
              </a:ext>
            </a:extLst>
          </p:cNvPr>
          <p:cNvSpPr txBox="1">
            <a:spLocks/>
          </p:cNvSpPr>
          <p:nvPr/>
        </p:nvSpPr>
        <p:spPr>
          <a:xfrm>
            <a:off x="871320" y="87548"/>
            <a:ext cx="10449360" cy="64807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sng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גאנט פרסומים באמצעי התקשורת</a:t>
            </a: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6" y="156023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89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580"/>
            <a:ext cx="1371600" cy="1371600"/>
          </a:xfrm>
          <a:prstGeom prst="rect">
            <a:avLst/>
          </a:prstGeom>
        </p:spPr>
      </p:pic>
      <p:sp>
        <p:nvSpPr>
          <p:cNvPr id="3" name="כותרת 1">
            <a:extLst>
              <a:ext uri="{FF2B5EF4-FFF2-40B4-BE49-F238E27FC236}">
                <a16:creationId xmlns:a16="http://schemas.microsoft.com/office/drawing/2014/main" id="{4881F1EB-A4F2-4E30-9B90-94383717FF1D}"/>
              </a:ext>
            </a:extLst>
          </p:cNvPr>
          <p:cNvSpPr txBox="1">
            <a:spLocks/>
          </p:cNvSpPr>
          <p:nvPr/>
        </p:nvSpPr>
        <p:spPr>
          <a:xfrm>
            <a:off x="871319" y="0"/>
            <a:ext cx="10449360" cy="64807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sng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גאנט פרסומים באמצעי התקשורת</a:t>
            </a:r>
          </a:p>
        </p:txBody>
      </p:sp>
      <p:graphicFrame>
        <p:nvGraphicFramePr>
          <p:cNvPr id="2" name="טבלה 1">
            <a:extLst>
              <a:ext uri="{FF2B5EF4-FFF2-40B4-BE49-F238E27FC236}">
                <a16:creationId xmlns:a16="http://schemas.microsoft.com/office/drawing/2014/main" id="{C79EA19B-C932-4896-AE51-3473072B1A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613980"/>
              </p:ext>
            </p:extLst>
          </p:nvPr>
        </p:nvGraphicFramePr>
        <p:xfrm>
          <a:off x="1227837" y="708380"/>
          <a:ext cx="9736323" cy="61171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6611">
                  <a:extLst>
                    <a:ext uri="{9D8B030D-6E8A-4147-A177-3AD203B41FA5}">
                      <a16:colId xmlns:a16="http://schemas.microsoft.com/office/drawing/2014/main" val="190239202"/>
                    </a:ext>
                  </a:extLst>
                </a:gridCol>
                <a:gridCol w="2716528">
                  <a:extLst>
                    <a:ext uri="{9D8B030D-6E8A-4147-A177-3AD203B41FA5}">
                      <a16:colId xmlns:a16="http://schemas.microsoft.com/office/drawing/2014/main" val="3233999987"/>
                    </a:ext>
                  </a:extLst>
                </a:gridCol>
                <a:gridCol w="1938129">
                  <a:extLst>
                    <a:ext uri="{9D8B030D-6E8A-4147-A177-3AD203B41FA5}">
                      <a16:colId xmlns:a16="http://schemas.microsoft.com/office/drawing/2014/main" val="1485799795"/>
                    </a:ext>
                  </a:extLst>
                </a:gridCol>
                <a:gridCol w="1935310">
                  <a:extLst>
                    <a:ext uri="{9D8B030D-6E8A-4147-A177-3AD203B41FA5}">
                      <a16:colId xmlns:a16="http://schemas.microsoft.com/office/drawing/2014/main" val="753205661"/>
                    </a:ext>
                  </a:extLst>
                </a:gridCol>
                <a:gridCol w="1389745">
                  <a:extLst>
                    <a:ext uri="{9D8B030D-6E8A-4147-A177-3AD203B41FA5}">
                      <a16:colId xmlns:a16="http://schemas.microsoft.com/office/drawing/2014/main" val="2935103179"/>
                    </a:ext>
                  </a:extLst>
                </a:gridCol>
              </a:tblGrid>
              <a:tr h="600286"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רביעי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שלישי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שני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ראשון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שבוע הפרויקט</a:t>
                      </a:r>
                      <a:endParaRPr lang="en-US" sz="1600" b="1" dirty="0">
                        <a:highlight>
                          <a:srgbClr val="FF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6047"/>
                  </a:ext>
                </a:extLst>
              </a:tr>
              <a:tr h="14694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מיד לאחר השמעת האזעקה בשעה 18:05: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תזכורת שזה תרגיל</a:t>
                      </a:r>
                      <a:endParaRPr lang="he-IL" sz="16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באנר + טקסט</a:t>
                      </a:r>
                      <a:endParaRPr lang="en-US" sz="1600" b="1" kern="1200" baseline="0" dirty="0" smtClean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בבוקר: </a:t>
                      </a:r>
                      <a:r>
                        <a:rPr lang="he-IL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פוסט זמן התראה למרחב מוגן ובחירת מרחב מוגן</a:t>
                      </a: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סרטון מנהל אגף חירום וביטחון (יישלח כשיהיה מוכן) + טקסט</a:t>
                      </a:r>
                      <a:endParaRPr lang="en-US" sz="1600" b="1" kern="1200" baseline="0" dirty="0" smtClean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he-IL" sz="16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בערב: </a:t>
                      </a:r>
                      <a:r>
                        <a:rPr lang="he-IL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תזכורת התרעה בצופרים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באנר + טקסט</a:t>
                      </a:r>
                      <a:r>
                        <a:rPr lang="he-IL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פוסט פתיחת</a:t>
                      </a:r>
                      <a:r>
                        <a:rPr lang="he-IL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תרגיל 360 במועצה</a:t>
                      </a:r>
                    </a:p>
                    <a:p>
                      <a:pPr marL="0" algn="ctr" defTabSz="914400" rtl="1" eaLnBrk="1" latinLnBrk="0" hangingPunct="1"/>
                      <a:r>
                        <a:rPr lang="he-IL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סרטון ראש המועצה (יישלח כשיהיה מוכן) + טקסט</a:t>
                      </a:r>
                      <a:endParaRPr lang="en-US" sz="1600" b="1" kern="1200" baseline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פוסט הנחיות בעת קבלת התראה וכיצד נבחר מרחב מוגן</a:t>
                      </a:r>
                    </a:p>
                    <a:p>
                      <a:pPr algn="ctr"/>
                      <a:r>
                        <a:rPr lang="he-IL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באנר +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טקסט</a:t>
                      </a:r>
                    </a:p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פעילות דיגיטלית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418038"/>
                  </a:ext>
                </a:extLst>
              </a:tr>
              <a:tr h="181519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מידע על זמן התראה ומרחב</a:t>
                      </a:r>
                      <a:r>
                        <a:rPr lang="he-IL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מוגן</a:t>
                      </a:r>
                    </a:p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https://www.oref.org.il/12487-17292-he/Pakar.aspx</a:t>
                      </a:r>
                      <a:endParaRPr lang="he-IL" sz="16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מידע לשעת חירום ופרסום על תרגיל ההתרעה </a:t>
                      </a:r>
                      <a:endParaRPr lang="he-IL" sz="16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https://www.oref.org.il/12549-18140-he/Pakar.aspx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מידע בנושא קבלת התראה ובחירת מרחב מוגן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https://www.oref.org.il/12487-15895-he/Pakar.aspx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אתר הרשות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018509"/>
                  </a:ext>
                </a:extLst>
              </a:tr>
              <a:tr h="193044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מיד לאחר השמעת האזעקה בשעה 18:05: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תזכורת שזה תרגיל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באנר + טקסט</a:t>
                      </a:r>
                      <a:endParaRPr lang="en-US" sz="1600" b="1" kern="1200" baseline="0" dirty="0" smtClean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בבוקר: פוסט זמן התראה למרחב מוגן ובחירת מרחב מוגן</a:t>
                      </a:r>
                    </a:p>
                    <a:p>
                      <a:pPr algn="ctr"/>
                      <a:r>
                        <a:rPr lang="he-IL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סרטון מנהל אגף חירום וביטחון (יישלח כשיהיה מוכן) + טקסט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/>
                      </a:r>
                      <a:br>
                        <a:rPr lang="en-US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he-IL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בערב: תזכורת התרעה בצופרים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באנר + טקסט</a:t>
                      </a:r>
                      <a:endParaRPr lang="en-US" sz="1600" b="1" kern="1200" baseline="0" dirty="0" smtClean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baseline="0" dirty="0" smtClean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פוסט פתיחת</a:t>
                      </a:r>
                      <a:r>
                        <a:rPr lang="he-IL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תרגיל 360 במועצה</a:t>
                      </a:r>
                    </a:p>
                    <a:p>
                      <a:pPr marL="0" algn="ctr" defTabSz="914400" rtl="1" eaLnBrk="1" latinLnBrk="0" hangingPunct="1"/>
                      <a:r>
                        <a:rPr lang="he-IL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סרטון ראש המועצה (יישלח כשיהיה מוכן) + טקסט</a:t>
                      </a:r>
                      <a:endParaRPr lang="en-US" sz="1600" b="1" kern="1200" baseline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פוסט הנחיות בעת קבלת התראה וכיצד נבחר מרחב מוגן</a:t>
                      </a:r>
                    </a:p>
                    <a:p>
                      <a:pPr algn="ctr"/>
                      <a:r>
                        <a:rPr lang="he-IL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באנר +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sz="1600" b="1" kern="1200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טקסט</a:t>
                      </a:r>
                    </a:p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דוברי </a:t>
                      </a:r>
                      <a:r>
                        <a:rPr lang="he-IL" sz="16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צח"י</a:t>
                      </a:r>
                      <a:r>
                        <a:rPr lang="he-IL" sz="16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ביישובים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877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377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BB89278-E4BF-B9B5-DBDC-5A754C8E7754}"/>
              </a:ext>
            </a:extLst>
          </p:cNvPr>
          <p:cNvSpPr txBox="1">
            <a:spLocks/>
          </p:cNvSpPr>
          <p:nvPr/>
        </p:nvSpPr>
        <p:spPr>
          <a:xfrm>
            <a:off x="1742640" y="807100"/>
            <a:ext cx="10449360" cy="64807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חומרים לפרסום בערוצי התקשורת ביישוב:</a:t>
            </a:r>
            <a:endParaRPr kumimoji="0" lang="he-IL" sz="3200" b="1" i="0" u="sng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3" name="כותרת 1">
            <a:extLst>
              <a:ext uri="{FF2B5EF4-FFF2-40B4-BE49-F238E27FC236}">
                <a16:creationId xmlns:a16="http://schemas.microsoft.com/office/drawing/2014/main" id="{C12C9950-70FE-6699-79BB-374E47338F69}"/>
              </a:ext>
            </a:extLst>
          </p:cNvPr>
          <p:cNvSpPr txBox="1">
            <a:spLocks/>
          </p:cNvSpPr>
          <p:nvPr/>
        </p:nvSpPr>
        <p:spPr>
          <a:xfrm>
            <a:off x="1244297" y="1671009"/>
            <a:ext cx="10449360" cy="343179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1400" b="1" dirty="0">
                <a:solidFill>
                  <a:srgbClr val="FF0000"/>
                </a:solidFill>
                <a:cs typeface="+mn-cs"/>
              </a:rPr>
              <a:t>פוסט ליום שלישי, ה- 18.7.2023</a:t>
            </a:r>
            <a:r>
              <a:rPr lang="he-IL" sz="1400" b="1" dirty="0" smtClean="0">
                <a:solidFill>
                  <a:srgbClr val="FF0000"/>
                </a:solidFill>
                <a:cs typeface="+mn-cs"/>
              </a:rPr>
              <a:t>:</a:t>
            </a:r>
          </a:p>
          <a:p>
            <a:pPr algn="r"/>
            <a:endParaRPr lang="en-US" sz="1400" b="1" dirty="0">
              <a:solidFill>
                <a:srgbClr val="FF0000"/>
              </a:solidFill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בשבוע הבא יחל שבוע 360 - שבוע היערכות לחירום של מועצה האזורית עמק יזרעאל ופיקוד העורף,</a:t>
            </a:r>
            <a:br>
              <a:rPr lang="he-IL" sz="1400" dirty="0">
                <a:cs typeface="+mn-cs"/>
              </a:rPr>
            </a:br>
            <a:r>
              <a:rPr lang="he-IL" sz="1400" dirty="0">
                <a:cs typeface="+mn-cs"/>
              </a:rPr>
              <a:t>במסגרתו יתקיימו מספר תרגולים:</a:t>
            </a:r>
            <a:endParaRPr lang="en-US" sz="1400" dirty="0">
              <a:cs typeface="+mn-cs"/>
            </a:endParaRPr>
          </a:p>
          <a:p>
            <a:pPr lvl="0" algn="r"/>
            <a:r>
              <a:rPr lang="he-IL" sz="1400" dirty="0">
                <a:cs typeface="+mn-cs"/>
              </a:rPr>
              <a:t>התרעת צופרים המדמה ירי רקטות וטילים (יום רביעי, </a:t>
            </a:r>
            <a:r>
              <a:rPr lang="en-US" sz="1400" dirty="0">
                <a:cs typeface="+mn-cs"/>
              </a:rPr>
              <a:t>26.7.2023</a:t>
            </a:r>
            <a:r>
              <a:rPr lang="he-IL" sz="1400" dirty="0">
                <a:cs typeface="+mn-cs"/>
              </a:rPr>
              <a:t>)</a:t>
            </a:r>
            <a:r>
              <a:rPr lang="en-US" sz="1400" dirty="0">
                <a:cs typeface="+mn-cs"/>
              </a:rPr>
              <a:t>.</a:t>
            </a:r>
          </a:p>
          <a:p>
            <a:pPr lvl="0" algn="r"/>
            <a:r>
              <a:rPr lang="he-IL" sz="1400" dirty="0">
                <a:cs typeface="+mn-cs"/>
              </a:rPr>
              <a:t>עמדות הסברה בנושא היערכות לשעת חירום במסגרות החינוך הבלתי פורמלי ביישובים.</a:t>
            </a:r>
            <a:endParaRPr lang="en-US" sz="1400" dirty="0">
              <a:cs typeface="+mn-cs"/>
            </a:endParaRPr>
          </a:p>
          <a:p>
            <a:pPr lvl="0" algn="r"/>
            <a:r>
              <a:rPr lang="he-IL" sz="1400" dirty="0">
                <a:cs typeface="+mn-cs"/>
              </a:rPr>
              <a:t>פעילויות </a:t>
            </a:r>
            <a:r>
              <a:rPr lang="he-IL" sz="1400" dirty="0" smtClean="0">
                <a:cs typeface="+mn-cs"/>
              </a:rPr>
              <a:t>ייעודיות </a:t>
            </a:r>
            <a:r>
              <a:rPr lang="he-IL" sz="1400" dirty="0">
                <a:cs typeface="+mn-cs"/>
              </a:rPr>
              <a:t>בחלק מהיישובים – הודעה תצא מטעם היישוב הרלוונטי.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הפעילויות ייערכו בימים שני עד רביעי (24-26.7.2023)</a:t>
            </a:r>
            <a:r>
              <a:rPr lang="en-US" sz="1400" dirty="0">
                <a:cs typeface="+mn-cs"/>
              </a:rPr>
              <a:t>.</a:t>
            </a:r>
          </a:p>
          <a:p>
            <a:pPr algn="r"/>
            <a:r>
              <a:rPr lang="he-IL" sz="1400" dirty="0">
                <a:cs typeface="+mn-cs"/>
              </a:rPr>
              <a:t> 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פרויקט 360 הוא פרויקט המשותף לפיקוד העורף ולרשויות המקומיות ברחבי הארץ, </a:t>
            </a:r>
            <a:endParaRPr lang="he-IL" sz="1400" dirty="0" smtClean="0">
              <a:cs typeface="+mn-cs"/>
            </a:endParaRPr>
          </a:p>
          <a:p>
            <a:pPr algn="r"/>
            <a:r>
              <a:rPr lang="he-IL" sz="1400" dirty="0" smtClean="0">
                <a:cs typeface="+mn-cs"/>
              </a:rPr>
              <a:t>במטרה </a:t>
            </a:r>
            <a:r>
              <a:rPr lang="he-IL" sz="1400" dirty="0">
                <a:cs typeface="+mn-cs"/>
              </a:rPr>
              <a:t>להכין את האזרחים/</a:t>
            </a:r>
            <a:r>
              <a:rPr lang="he-IL" sz="1400" dirty="0" err="1">
                <a:cs typeface="+mn-cs"/>
              </a:rPr>
              <a:t>ות</a:t>
            </a:r>
            <a:r>
              <a:rPr lang="he-IL" sz="1400" dirty="0">
                <a:cs typeface="+mn-cs"/>
              </a:rPr>
              <a:t> להתמודד עם איומים ומצבי חירום שונים.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במסגרת הפרויקט, עובדי </a:t>
            </a:r>
            <a:r>
              <a:rPr lang="he-IL" sz="1400" dirty="0" smtClean="0">
                <a:cs typeface="+mn-cs"/>
              </a:rPr>
              <a:t>המועצה, </a:t>
            </a:r>
            <a:r>
              <a:rPr lang="he-IL" sz="1400" dirty="0">
                <a:cs typeface="+mn-cs"/>
              </a:rPr>
              <a:t>התושבים/</a:t>
            </a:r>
            <a:r>
              <a:rPr lang="he-IL" sz="1400" dirty="0" err="1">
                <a:cs typeface="+mn-cs"/>
              </a:rPr>
              <a:t>ות</a:t>
            </a:r>
            <a:r>
              <a:rPr lang="he-IL" sz="1400" dirty="0">
                <a:cs typeface="+mn-cs"/>
              </a:rPr>
              <a:t>, </a:t>
            </a:r>
            <a:r>
              <a:rPr lang="he-IL" sz="1400" dirty="0" smtClean="0">
                <a:cs typeface="+mn-cs"/>
              </a:rPr>
              <a:t>מתנדבים/</a:t>
            </a:r>
            <a:r>
              <a:rPr lang="he-IL" sz="1400" dirty="0" err="1" smtClean="0">
                <a:cs typeface="+mn-cs"/>
              </a:rPr>
              <a:t>ות</a:t>
            </a:r>
            <a:r>
              <a:rPr lang="he-IL" sz="1400" dirty="0" smtClean="0">
                <a:cs typeface="+mn-cs"/>
              </a:rPr>
              <a:t> </a:t>
            </a:r>
            <a:r>
              <a:rPr lang="he-IL" sz="1400" dirty="0">
                <a:cs typeface="+mn-cs"/>
              </a:rPr>
              <a:t>וגורמי ההצלה, פועלים יחד כדי לקדם את המוכנות למצבי </a:t>
            </a:r>
            <a:r>
              <a:rPr lang="he-IL" sz="1400" dirty="0" smtClean="0">
                <a:cs typeface="+mn-cs"/>
              </a:rPr>
              <a:t>חירום,</a:t>
            </a:r>
          </a:p>
          <a:p>
            <a:pPr algn="r"/>
            <a:r>
              <a:rPr lang="he-IL" sz="1400" dirty="0" smtClean="0">
                <a:cs typeface="+mn-cs"/>
              </a:rPr>
              <a:t>לשם </a:t>
            </a:r>
            <a:r>
              <a:rPr lang="he-IL" sz="1400" dirty="0">
                <a:cs typeface="+mn-cs"/>
              </a:rPr>
              <a:t>הצלת חיים וחיזוק החוסן</a:t>
            </a:r>
            <a:r>
              <a:rPr lang="en-US" sz="1400" dirty="0">
                <a:cs typeface="+mn-cs"/>
              </a:rPr>
              <a:t>.</a:t>
            </a:r>
          </a:p>
          <a:p>
            <a:pPr algn="r"/>
            <a:r>
              <a:rPr lang="he-IL" sz="1400" dirty="0">
                <a:cs typeface="+mn-cs"/>
              </a:rPr>
              <a:t> 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לתייג את פיקוד העורף + לשלב בתגובה הראשונה קישור לאתר&gt;</a:t>
            </a:r>
            <a:endParaRPr lang="en-US" sz="1400" dirty="0">
              <a:cs typeface="+mn-cs"/>
            </a:endParaRPr>
          </a:p>
          <a:p>
            <a:pPr algn="r"/>
            <a:r>
              <a:rPr lang="en-US" sz="1400" u="sng" dirty="0">
                <a:cs typeface="+mn-cs"/>
                <a:hlinkClick r:id="rId2"/>
              </a:rPr>
              <a:t>https://www.oref.org.il/12549-18140-he/Pakar.aspx</a:t>
            </a:r>
            <a:endParaRPr lang="en-US" sz="1400" dirty="0">
              <a:cs typeface="+mn-cs"/>
            </a:endParaRPr>
          </a:p>
          <a:p>
            <a:pPr marL="1428750" lvl="2" indent="-514350">
              <a:spcBef>
                <a:spcPct val="0"/>
              </a:spcBef>
              <a:buFontTx/>
              <a:buAutoNum type="arabicPeriod"/>
              <a:defRPr/>
            </a:pPr>
            <a:endParaRPr lang="he-IL" sz="1400" dirty="0">
              <a:solidFill>
                <a:srgbClr val="4F81BD">
                  <a:lumMod val="50000"/>
                </a:srgbClr>
              </a:solidFill>
              <a:latin typeface="Calibri" panose="020F0502020204030204" pitchFamily="34" charset="0"/>
            </a:endParaRPr>
          </a:p>
          <a:p>
            <a:pPr marR="0" lvl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he-IL" sz="1400" dirty="0">
              <a:solidFill>
                <a:srgbClr val="4F81BD">
                  <a:lumMod val="50000"/>
                </a:srgbClr>
              </a:solidFill>
              <a:latin typeface="Calibri" panose="020F0502020204030204" pitchFamily="34" charset="0"/>
              <a:cs typeface="+mn-cs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55" y="161758"/>
            <a:ext cx="1371600" cy="1371600"/>
          </a:xfrm>
          <a:prstGeom prst="rect">
            <a:avLst/>
          </a:prstGeom>
        </p:spPr>
      </p:pic>
      <p:pic>
        <p:nvPicPr>
          <p:cNvPr id="4" name="תמונה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455" y="3777914"/>
            <a:ext cx="2868360" cy="285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638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BB89278-E4BF-B9B5-DBDC-5A754C8E7754}"/>
              </a:ext>
            </a:extLst>
          </p:cNvPr>
          <p:cNvSpPr txBox="1">
            <a:spLocks/>
          </p:cNvSpPr>
          <p:nvPr/>
        </p:nvSpPr>
        <p:spPr>
          <a:xfrm>
            <a:off x="1742640" y="807100"/>
            <a:ext cx="10449360" cy="64807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חומרים לפרסום בערוצי התקשורת ביישוב:</a:t>
            </a:r>
            <a:endParaRPr kumimoji="0" lang="he-IL" sz="3200" b="1" i="0" u="sng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3" name="כותרת 1">
            <a:extLst>
              <a:ext uri="{FF2B5EF4-FFF2-40B4-BE49-F238E27FC236}">
                <a16:creationId xmlns:a16="http://schemas.microsoft.com/office/drawing/2014/main" id="{C12C9950-70FE-6699-79BB-374E47338F69}"/>
              </a:ext>
            </a:extLst>
          </p:cNvPr>
          <p:cNvSpPr txBox="1">
            <a:spLocks/>
          </p:cNvSpPr>
          <p:nvPr/>
        </p:nvSpPr>
        <p:spPr>
          <a:xfrm>
            <a:off x="847255" y="1743892"/>
            <a:ext cx="10449360" cy="343179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1400" b="1" dirty="0">
                <a:solidFill>
                  <a:srgbClr val="FF0000"/>
                </a:solidFill>
                <a:cs typeface="+mn-cs"/>
              </a:rPr>
              <a:t>פוסט ליום חמישי, ה- 20.7.2023</a:t>
            </a:r>
            <a:r>
              <a:rPr lang="he-IL" sz="1400" b="1" dirty="0" smtClean="0">
                <a:solidFill>
                  <a:srgbClr val="FF0000"/>
                </a:solidFill>
                <a:cs typeface="+mn-cs"/>
              </a:rPr>
              <a:t>:</a:t>
            </a:r>
          </a:p>
          <a:p>
            <a:pPr algn="r"/>
            <a:endParaRPr lang="en-US" sz="1400" b="1" dirty="0">
              <a:solidFill>
                <a:srgbClr val="FF0000"/>
              </a:solidFill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זוכרים? זוכרות?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בשבוע הבא יתקיים ברחבי המועצה שבוע היערכות לחירום על ידי המועצה האזורית ופיקוד העורף</a:t>
            </a:r>
            <a:r>
              <a:rPr lang="en-US" sz="1400" dirty="0">
                <a:cs typeface="+mn-cs"/>
              </a:rPr>
              <a:t>.</a:t>
            </a:r>
          </a:p>
          <a:p>
            <a:pPr algn="r"/>
            <a:r>
              <a:rPr lang="he-IL" sz="1400" dirty="0">
                <a:cs typeface="+mn-cs"/>
              </a:rPr>
              <a:t>במסגרת שבוע החירום ייערך ביום רביעי הבא (26.7.2023) תרגול מוכנות לירי רקטות וטילים. 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 smtClean="0">
                <a:cs typeface="+mn-cs"/>
              </a:rPr>
              <a:t>בין טווח השעות </a:t>
            </a:r>
            <a:r>
              <a:rPr lang="he-IL" sz="1400" dirty="0" smtClean="0">
                <a:cs typeface="+mn-cs"/>
              </a:rPr>
              <a:t>18:05ועד 18:35 </a:t>
            </a:r>
            <a:r>
              <a:rPr lang="he-IL" sz="1400" dirty="0">
                <a:cs typeface="+mn-cs"/>
              </a:rPr>
              <a:t>תופעל התרעה </a:t>
            </a:r>
            <a:r>
              <a:rPr lang="he-IL" sz="1400" dirty="0" smtClean="0">
                <a:cs typeface="+mn-cs"/>
              </a:rPr>
              <a:t>בצופרי היישובים </a:t>
            </a:r>
            <a:r>
              <a:rPr lang="he-IL" sz="1400" dirty="0" err="1">
                <a:cs typeface="+mn-cs"/>
              </a:rPr>
              <a:t>וביישומון</a:t>
            </a:r>
            <a:r>
              <a:rPr lang="he-IL" sz="1400" dirty="0">
                <a:cs typeface="+mn-cs"/>
              </a:rPr>
              <a:t> פיקוד העורף, ברחבי המועצה</a:t>
            </a:r>
            <a:r>
              <a:rPr lang="en-US" sz="1400" dirty="0">
                <a:cs typeface="+mn-cs"/>
              </a:rPr>
              <a:t>.</a:t>
            </a:r>
          </a:p>
          <a:p>
            <a:pPr algn="r"/>
            <a:r>
              <a:rPr lang="he-IL" sz="1400" dirty="0">
                <a:cs typeface="+mn-cs"/>
              </a:rPr>
              <a:t>זה הזמן לרענן את ההנחיות על כניסה למרחב מוגן, זמן התגוננות ועוד. 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כל המידע החשוב מופיע באתר פיקוד העורף, קישור בתגובה הראשונה</a:t>
            </a:r>
            <a:r>
              <a:rPr lang="en-US" sz="1400" dirty="0">
                <a:cs typeface="+mn-cs"/>
              </a:rPr>
              <a:t>.</a:t>
            </a:r>
          </a:p>
          <a:p>
            <a:pPr algn="r"/>
            <a:r>
              <a:rPr lang="he-IL" sz="1400" dirty="0">
                <a:cs typeface="+mn-cs"/>
              </a:rPr>
              <a:t> 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לתייג את פיקוד העורף + לשלב בתגובה הראשונה קישור לאתר&gt;</a:t>
            </a:r>
            <a:endParaRPr lang="en-US" sz="1400" dirty="0">
              <a:cs typeface="+mn-cs"/>
            </a:endParaRPr>
          </a:p>
          <a:p>
            <a:pPr algn="r"/>
            <a:r>
              <a:rPr lang="en-US" sz="1400" u="sng" dirty="0">
                <a:cs typeface="+mn-cs"/>
                <a:hlinkClick r:id="rId2"/>
              </a:rPr>
              <a:t>https://www.oref.org.il/12761-he/pakar.aspx</a:t>
            </a:r>
            <a:endParaRPr lang="he-IL" sz="1400" dirty="0">
              <a:solidFill>
                <a:srgbClr val="4F81BD">
                  <a:lumMod val="50000"/>
                </a:srgbClr>
              </a:solidFill>
              <a:latin typeface="Calibri" panose="020F0502020204030204" pitchFamily="34" charset="0"/>
              <a:cs typeface="+mn-cs"/>
            </a:endParaRPr>
          </a:p>
          <a:p>
            <a:pPr marR="0" lvl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he-IL" sz="1400" dirty="0">
              <a:solidFill>
                <a:srgbClr val="4F81BD">
                  <a:lumMod val="50000"/>
                </a:srgbClr>
              </a:solidFill>
              <a:latin typeface="Calibri" panose="020F0502020204030204" pitchFamily="34" charset="0"/>
              <a:cs typeface="+mn-cs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55" y="161758"/>
            <a:ext cx="1371600" cy="1371600"/>
          </a:xfrm>
          <a:prstGeom prst="rect">
            <a:avLst/>
          </a:prstGeom>
        </p:spPr>
      </p:pic>
      <p:pic>
        <p:nvPicPr>
          <p:cNvPr id="4" name="תמונה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455" y="2983831"/>
            <a:ext cx="3566866" cy="358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680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BB89278-E4BF-B9B5-DBDC-5A754C8E7754}"/>
              </a:ext>
            </a:extLst>
          </p:cNvPr>
          <p:cNvSpPr txBox="1">
            <a:spLocks/>
          </p:cNvSpPr>
          <p:nvPr/>
        </p:nvSpPr>
        <p:spPr>
          <a:xfrm>
            <a:off x="1742640" y="807100"/>
            <a:ext cx="10449360" cy="64807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חומרים לפרסום בערוצי התקשורת ביישוב:</a:t>
            </a:r>
            <a:endParaRPr kumimoji="0" lang="he-IL" sz="3200" b="1" i="0" u="sng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3" name="כותרת 1">
            <a:extLst>
              <a:ext uri="{FF2B5EF4-FFF2-40B4-BE49-F238E27FC236}">
                <a16:creationId xmlns:a16="http://schemas.microsoft.com/office/drawing/2014/main" id="{C12C9950-70FE-6699-79BB-374E47338F69}"/>
              </a:ext>
            </a:extLst>
          </p:cNvPr>
          <p:cNvSpPr txBox="1">
            <a:spLocks/>
          </p:cNvSpPr>
          <p:nvPr/>
        </p:nvSpPr>
        <p:spPr>
          <a:xfrm>
            <a:off x="847255" y="1743892"/>
            <a:ext cx="10449360" cy="343179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1400" b="1" dirty="0">
                <a:solidFill>
                  <a:srgbClr val="FF0000"/>
                </a:solidFill>
                <a:cs typeface="+mn-cs"/>
              </a:rPr>
              <a:t>פוסט ליום ראשון, תאריך 23.7.2023</a:t>
            </a:r>
            <a:r>
              <a:rPr lang="he-IL" sz="1400" b="1" dirty="0" smtClean="0">
                <a:solidFill>
                  <a:srgbClr val="FF0000"/>
                </a:solidFill>
                <a:cs typeface="+mn-cs"/>
              </a:rPr>
              <a:t>:</a:t>
            </a:r>
          </a:p>
          <a:p>
            <a:pPr algn="r"/>
            <a:endParaRPr lang="en-US" sz="1400" b="1" dirty="0">
              <a:solidFill>
                <a:srgbClr val="FF0000"/>
              </a:solidFill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מהן ההנחיות בעת קבלת התראה וכיצד נבחר מרחב מוגן?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בעת קבלת התרעה, יש להיכנס למרחב המוגן בהתאם לזמן ההתגוננות העומד לרשותנו ולהמתין בו 10 דקות. 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פעולה זו יכולה למנוע פציעות </a:t>
            </a:r>
            <a:r>
              <a:rPr lang="he-IL" sz="1400" dirty="0" smtClean="0">
                <a:cs typeface="+mn-cs"/>
              </a:rPr>
              <a:t>כתוצאה </a:t>
            </a:r>
            <a:r>
              <a:rPr lang="he-IL" sz="1400" dirty="0">
                <a:cs typeface="+mn-cs"/>
              </a:rPr>
              <a:t>מנפילת רקטה או טיל ואף יכולה להציל את חיינו</a:t>
            </a:r>
            <a:r>
              <a:rPr lang="en-US" sz="1400" dirty="0">
                <a:cs typeface="+mn-cs"/>
              </a:rPr>
              <a:t>.</a:t>
            </a:r>
          </a:p>
          <a:p>
            <a:pPr algn="r"/>
            <a:r>
              <a:rPr lang="he-IL" sz="1400" dirty="0">
                <a:cs typeface="+mn-cs"/>
              </a:rPr>
              <a:t>אנחנו מזכירים: השבוע מתקיים במועצה שבוע 360 להיערכות לחירום על ידי המועצה האזורית ופיקוד העורף, </a:t>
            </a:r>
            <a:r>
              <a:rPr lang="en-US" sz="1400" dirty="0" smtClean="0">
                <a:cs typeface="+mn-cs"/>
              </a:rPr>
              <a:t/>
            </a:r>
            <a:br>
              <a:rPr lang="en-US" sz="1400" dirty="0" smtClean="0">
                <a:cs typeface="+mn-cs"/>
              </a:rPr>
            </a:br>
            <a:r>
              <a:rPr lang="he-IL" sz="1400" dirty="0" smtClean="0">
                <a:cs typeface="+mn-cs"/>
              </a:rPr>
              <a:t>במסגרתו </a:t>
            </a:r>
            <a:r>
              <a:rPr lang="he-IL" sz="1400" dirty="0">
                <a:cs typeface="+mn-cs"/>
              </a:rPr>
              <a:t>ביום רביעי הקרוב (26.7.2023) יהיה תרגול מוכנות לירי רקטות וטילים. 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 smtClean="0">
                <a:cs typeface="+mn-cs"/>
              </a:rPr>
              <a:t>בטווח שבין 18:05-18:35 </a:t>
            </a:r>
            <a:r>
              <a:rPr lang="he-IL" sz="1400" dirty="0">
                <a:cs typeface="+mn-cs"/>
              </a:rPr>
              <a:t>תופעל ברחבי המועצה התרעה בצופרים </a:t>
            </a:r>
            <a:r>
              <a:rPr lang="he-IL" sz="1400" dirty="0" err="1" smtClean="0">
                <a:cs typeface="+mn-cs"/>
              </a:rPr>
              <a:t>וביישומון</a:t>
            </a:r>
            <a:r>
              <a:rPr lang="he-IL" sz="1400" dirty="0" smtClean="0">
                <a:cs typeface="+mn-cs"/>
              </a:rPr>
              <a:t> </a:t>
            </a:r>
            <a:r>
              <a:rPr lang="he-IL" sz="1400" dirty="0">
                <a:cs typeface="+mn-cs"/>
              </a:rPr>
              <a:t>פיקוד העורף</a:t>
            </a:r>
            <a:r>
              <a:rPr lang="en-US" sz="1400" dirty="0">
                <a:cs typeface="+mn-cs"/>
              </a:rPr>
              <a:t>.</a:t>
            </a:r>
          </a:p>
          <a:p>
            <a:pPr algn="r"/>
            <a:r>
              <a:rPr lang="he-IL" sz="1400" dirty="0">
                <a:cs typeface="+mn-cs"/>
              </a:rPr>
              <a:t>זה הזמן לרענן את ההנחיות על כניסה למרחב מוגן, זמן התגוננות ועוד. </a:t>
            </a:r>
            <a:r>
              <a:rPr lang="en-US" sz="1400" dirty="0" smtClean="0">
                <a:cs typeface="+mn-cs"/>
              </a:rPr>
              <a:t/>
            </a:r>
            <a:br>
              <a:rPr lang="en-US" sz="1400" dirty="0" smtClean="0">
                <a:cs typeface="+mn-cs"/>
              </a:rPr>
            </a:br>
            <a:r>
              <a:rPr lang="he-IL" sz="1400" dirty="0" smtClean="0">
                <a:cs typeface="+mn-cs"/>
              </a:rPr>
              <a:t>כל </a:t>
            </a:r>
            <a:r>
              <a:rPr lang="he-IL" sz="1400" dirty="0">
                <a:cs typeface="+mn-cs"/>
              </a:rPr>
              <a:t>המידע החשוב מופיע באתר פיקוד העורף, קישור בתגובה הראשונה</a:t>
            </a:r>
            <a:r>
              <a:rPr lang="en-US" sz="1400" dirty="0">
                <a:cs typeface="+mn-cs"/>
              </a:rPr>
              <a:t>.</a:t>
            </a:r>
          </a:p>
          <a:p>
            <a:pPr algn="r"/>
            <a:r>
              <a:rPr lang="he-IL" sz="1400" dirty="0">
                <a:cs typeface="+mn-cs"/>
              </a:rPr>
              <a:t> 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לתייג את פיקוד העורף + לשלב בתגובה הראשונה קישור לאתר&gt;</a:t>
            </a:r>
            <a:endParaRPr lang="en-US" sz="1400" dirty="0">
              <a:cs typeface="+mn-cs"/>
            </a:endParaRPr>
          </a:p>
          <a:p>
            <a:pPr algn="r"/>
            <a:r>
              <a:rPr lang="en-US" sz="1400" u="sng" dirty="0">
                <a:cs typeface="+mn-cs"/>
                <a:hlinkClick r:id="rId2"/>
              </a:rPr>
              <a:t>https://www.oref.org.il/12487-15895-he/Pakar.aspx</a:t>
            </a:r>
            <a:endParaRPr lang="he-IL" sz="1400" dirty="0">
              <a:solidFill>
                <a:srgbClr val="4F81BD">
                  <a:lumMod val="50000"/>
                </a:srgbClr>
              </a:solidFill>
              <a:latin typeface="Calibri" panose="020F0502020204030204" pitchFamily="34" charset="0"/>
              <a:cs typeface="+mn-cs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55" y="161758"/>
            <a:ext cx="1371600" cy="1371600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381" y="3657600"/>
            <a:ext cx="2983349" cy="298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41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BB89278-E4BF-B9B5-DBDC-5A754C8E7754}"/>
              </a:ext>
            </a:extLst>
          </p:cNvPr>
          <p:cNvSpPr txBox="1">
            <a:spLocks/>
          </p:cNvSpPr>
          <p:nvPr/>
        </p:nvSpPr>
        <p:spPr>
          <a:xfrm>
            <a:off x="1742640" y="807100"/>
            <a:ext cx="10449360" cy="64807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חומרים לפרסום בערוצי התקשורת ביישוב:</a:t>
            </a:r>
            <a:endParaRPr kumimoji="0" lang="he-IL" sz="3200" b="1" i="0" u="sng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3" name="כותרת 1">
            <a:extLst>
              <a:ext uri="{FF2B5EF4-FFF2-40B4-BE49-F238E27FC236}">
                <a16:creationId xmlns:a16="http://schemas.microsoft.com/office/drawing/2014/main" id="{C12C9950-70FE-6699-79BB-374E47338F69}"/>
              </a:ext>
            </a:extLst>
          </p:cNvPr>
          <p:cNvSpPr txBox="1">
            <a:spLocks/>
          </p:cNvSpPr>
          <p:nvPr/>
        </p:nvSpPr>
        <p:spPr>
          <a:xfrm>
            <a:off x="847255" y="1743892"/>
            <a:ext cx="10449360" cy="343179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1400" b="1" dirty="0" smtClean="0">
                <a:solidFill>
                  <a:srgbClr val="FF0000"/>
                </a:solidFill>
                <a:cs typeface="+mn-cs"/>
              </a:rPr>
              <a:t>פוסט </a:t>
            </a:r>
            <a:r>
              <a:rPr lang="he-IL" sz="1400" b="1" dirty="0">
                <a:solidFill>
                  <a:srgbClr val="FF0000"/>
                </a:solidFill>
                <a:cs typeface="+mn-cs"/>
              </a:rPr>
              <a:t>ליום שני, 24.7.2023</a:t>
            </a:r>
            <a:r>
              <a:rPr lang="he-IL" sz="1400" b="1" dirty="0" smtClean="0">
                <a:solidFill>
                  <a:srgbClr val="FF0000"/>
                </a:solidFill>
                <a:cs typeface="+mn-cs"/>
              </a:rPr>
              <a:t>:</a:t>
            </a:r>
          </a:p>
          <a:p>
            <a:pPr algn="r"/>
            <a:endParaRPr lang="en-US" sz="1400" b="1" dirty="0">
              <a:solidFill>
                <a:srgbClr val="FF0000"/>
              </a:solidFill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כשמוכנים בשגרה - מוגנים גם בחירום! 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יו"ר ועדת מל"ח (משק לשעת חירום) במועצה, ראש המועצה – אייל בצר, בפתחו של שבוע החירום 360 של המועצה ו</a:t>
            </a:r>
            <a:r>
              <a:rPr lang="he-IL" sz="1400" dirty="0">
                <a:cs typeface="+mn-cs"/>
                <a:hlinkClick r:id="rId2"/>
              </a:rPr>
              <a:t>פיקוד העורף</a:t>
            </a:r>
            <a:r>
              <a:rPr lang="he-IL" sz="1400" dirty="0">
                <a:cs typeface="+mn-cs"/>
              </a:rPr>
              <a:t>.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 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לתייג את פיקוד העורף + לשלב בתגובה הראשונה קישור לאתר&gt;</a:t>
            </a:r>
            <a:endParaRPr lang="en-US" sz="1400" dirty="0">
              <a:cs typeface="+mn-cs"/>
            </a:endParaRPr>
          </a:p>
          <a:p>
            <a:pPr algn="r"/>
            <a:r>
              <a:rPr lang="en-US" sz="1400" u="sng" dirty="0">
                <a:cs typeface="+mn-cs"/>
                <a:hlinkClick r:id="rId3"/>
              </a:rPr>
              <a:t>https://</a:t>
            </a:r>
            <a:r>
              <a:rPr lang="en-US" sz="1400" u="sng" dirty="0" smtClean="0">
                <a:cs typeface="+mn-cs"/>
                <a:hlinkClick r:id="rId3"/>
              </a:rPr>
              <a:t>www.oref.org.il/12549-18140-he/Pakar.aspx</a:t>
            </a:r>
            <a:endParaRPr lang="he-IL" sz="1400" u="sng" dirty="0" smtClean="0">
              <a:cs typeface="+mn-cs"/>
            </a:endParaRPr>
          </a:p>
          <a:p>
            <a:pPr algn="r"/>
            <a:endParaRPr lang="he-IL" sz="1400" u="sng" dirty="0">
              <a:solidFill>
                <a:srgbClr val="4F81BD">
                  <a:lumMod val="50000"/>
                </a:srgbClr>
              </a:solidFill>
              <a:latin typeface="Calibri" panose="020F0502020204030204" pitchFamily="34" charset="0"/>
              <a:cs typeface="+mn-cs"/>
            </a:endParaRPr>
          </a:p>
          <a:p>
            <a:pPr algn="r"/>
            <a:r>
              <a:rPr lang="he-IL" sz="1400" b="1" dirty="0">
                <a:solidFill>
                  <a:srgbClr val="FF0000"/>
                </a:solidFill>
                <a:cs typeface="+mn-cs"/>
              </a:rPr>
              <a:t>סרטון יועבר בהמשך</a:t>
            </a: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55" y="161758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175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BB89278-E4BF-B9B5-DBDC-5A754C8E7754}"/>
              </a:ext>
            </a:extLst>
          </p:cNvPr>
          <p:cNvSpPr txBox="1">
            <a:spLocks/>
          </p:cNvSpPr>
          <p:nvPr/>
        </p:nvSpPr>
        <p:spPr>
          <a:xfrm>
            <a:off x="1742640" y="807100"/>
            <a:ext cx="10449360" cy="64807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חומרים לפרסום בערוצי התקשורת ביישוב:</a:t>
            </a:r>
            <a:endParaRPr kumimoji="0" lang="he-IL" sz="3200" b="1" i="0" u="sng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3" name="כותרת 1">
            <a:extLst>
              <a:ext uri="{FF2B5EF4-FFF2-40B4-BE49-F238E27FC236}">
                <a16:creationId xmlns:a16="http://schemas.microsoft.com/office/drawing/2014/main" id="{C12C9950-70FE-6699-79BB-374E47338F69}"/>
              </a:ext>
            </a:extLst>
          </p:cNvPr>
          <p:cNvSpPr txBox="1">
            <a:spLocks/>
          </p:cNvSpPr>
          <p:nvPr/>
        </p:nvSpPr>
        <p:spPr>
          <a:xfrm>
            <a:off x="847255" y="1743892"/>
            <a:ext cx="10449360" cy="343179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1400" b="1" dirty="0">
                <a:solidFill>
                  <a:srgbClr val="FF0000"/>
                </a:solidFill>
                <a:cs typeface="+mn-cs"/>
              </a:rPr>
              <a:t>פוסט ליום שלישי, 25.7.2023 בבוקר:</a:t>
            </a:r>
            <a:endParaRPr lang="en-US" sz="1400" b="1" dirty="0">
              <a:solidFill>
                <a:srgbClr val="FF0000"/>
              </a:solidFill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למרחב המוגן מגיעים במהירות - אך בזהירות! 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צפו בדבריו של מנהל אגף חירום וביטחון במועצה – ניר שנער, לקראת תרגול מוכנות לירי רקטות וטילים. 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התרגול מתקיים במסגרת שבוע ההיערכות לחירום של המועצה האזורית ופיקוד העורף</a:t>
            </a:r>
            <a:r>
              <a:rPr lang="en-US" sz="1400" dirty="0">
                <a:cs typeface="+mn-cs"/>
              </a:rPr>
              <a:t>.</a:t>
            </a:r>
          </a:p>
          <a:p>
            <a:pPr algn="r"/>
            <a:r>
              <a:rPr lang="he-IL" sz="1400" dirty="0">
                <a:cs typeface="+mn-cs"/>
              </a:rPr>
              <a:t> 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לתייג את פיקוד העורף + לשלב בתגובה הראשונה קישור לאתר&gt;</a:t>
            </a:r>
            <a:endParaRPr lang="en-US" sz="1400" dirty="0">
              <a:cs typeface="+mn-cs"/>
            </a:endParaRPr>
          </a:p>
          <a:p>
            <a:pPr algn="r"/>
            <a:r>
              <a:rPr lang="en-US" sz="1400" u="sng" dirty="0">
                <a:cs typeface="+mn-cs"/>
                <a:hlinkClick r:id="rId2"/>
              </a:rPr>
              <a:t>https://</a:t>
            </a:r>
            <a:r>
              <a:rPr lang="en-US" sz="1400" u="sng" dirty="0" smtClean="0">
                <a:cs typeface="+mn-cs"/>
                <a:hlinkClick r:id="rId2"/>
              </a:rPr>
              <a:t>www.oref.org.il/12487-17292-he/Pakar.aspx</a:t>
            </a:r>
            <a:endParaRPr lang="he-IL" sz="1400" u="sng" dirty="0" smtClean="0">
              <a:cs typeface="+mn-cs"/>
            </a:endParaRPr>
          </a:p>
          <a:p>
            <a:pPr algn="r"/>
            <a:endParaRPr lang="he-IL" sz="1400" u="sng" dirty="0">
              <a:cs typeface="+mn-cs"/>
            </a:endParaRPr>
          </a:p>
          <a:p>
            <a:pPr algn="r"/>
            <a:r>
              <a:rPr lang="he-IL" sz="1400" b="1" dirty="0">
                <a:solidFill>
                  <a:srgbClr val="FF0000"/>
                </a:solidFill>
                <a:cs typeface="+mn-cs"/>
              </a:rPr>
              <a:t>סרטון יועבר בהמשך</a:t>
            </a:r>
          </a:p>
          <a:p>
            <a:pPr algn="r"/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 </a:t>
            </a:r>
            <a:endParaRPr lang="en-US" sz="1400" dirty="0">
              <a:cs typeface="+mn-cs"/>
            </a:endParaRPr>
          </a:p>
          <a:p>
            <a:pPr algn="r"/>
            <a:r>
              <a:rPr lang="he-IL" sz="1400" b="1" dirty="0">
                <a:solidFill>
                  <a:srgbClr val="FF0000"/>
                </a:solidFill>
                <a:cs typeface="+mn-cs"/>
              </a:rPr>
              <a:t>פוסט ליום שלישי, 25.7.2023 אחר הצהרים:</a:t>
            </a:r>
            <a:endParaRPr lang="en-US" sz="1400" b="1" dirty="0">
              <a:solidFill>
                <a:srgbClr val="FF0000"/>
              </a:solidFill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זוכרים? זוכרות? 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מחר (יום רביעי, 26.7.2023) </a:t>
            </a:r>
            <a:r>
              <a:rPr lang="he-IL" sz="1400" dirty="0" smtClean="0">
                <a:cs typeface="+mn-cs"/>
              </a:rPr>
              <a:t>בטווח שבין השעה 18:05-18:35 </a:t>
            </a:r>
            <a:r>
              <a:rPr lang="he-IL" sz="1400" dirty="0">
                <a:cs typeface="+mn-cs"/>
              </a:rPr>
              <a:t>תופעל ברחבי המועצה התרעה בצופרים </a:t>
            </a:r>
            <a:r>
              <a:rPr lang="en-US" sz="1400" dirty="0" smtClean="0">
                <a:cs typeface="+mn-cs"/>
              </a:rPr>
              <a:t/>
            </a:r>
            <a:br>
              <a:rPr lang="en-US" sz="1400" dirty="0" smtClean="0">
                <a:cs typeface="+mn-cs"/>
              </a:rPr>
            </a:br>
            <a:r>
              <a:rPr lang="he-IL" sz="1400" dirty="0" err="1" smtClean="0">
                <a:cs typeface="+mn-cs"/>
              </a:rPr>
              <a:t>וביישומון</a:t>
            </a:r>
            <a:r>
              <a:rPr lang="he-IL" sz="1400" dirty="0" smtClean="0">
                <a:cs typeface="+mn-cs"/>
              </a:rPr>
              <a:t> </a:t>
            </a:r>
            <a:r>
              <a:rPr lang="he-IL" sz="1400" dirty="0">
                <a:cs typeface="+mn-cs"/>
              </a:rPr>
              <a:t>פיקוד </a:t>
            </a:r>
            <a:r>
              <a:rPr lang="he-IL" sz="1400" dirty="0" smtClean="0">
                <a:cs typeface="+mn-cs"/>
              </a:rPr>
              <a:t>העורף, כחלק מתרגול </a:t>
            </a:r>
            <a:r>
              <a:rPr lang="he-IL" sz="1400" dirty="0">
                <a:cs typeface="+mn-cs"/>
              </a:rPr>
              <a:t>מוכנות לירי רקטות וטילים. 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התרגול מתקיים במסגרת שבוע ההיערכות לחירום של המועצה האזורית ופיקוד העורף</a:t>
            </a:r>
            <a:r>
              <a:rPr lang="en-US" sz="1400" dirty="0">
                <a:cs typeface="+mn-cs"/>
              </a:rPr>
              <a:t>.</a:t>
            </a:r>
          </a:p>
          <a:p>
            <a:pPr algn="r"/>
            <a:r>
              <a:rPr lang="he-IL" sz="1400" dirty="0">
                <a:cs typeface="+mn-cs"/>
              </a:rPr>
              <a:t>זה הזמן לרענן את ההנחיות על כניסה למרחב מוגן, זמן התגוננות ועוד. </a:t>
            </a:r>
            <a:endParaRPr lang="en-US" sz="1400" dirty="0">
              <a:cs typeface="+mn-cs"/>
            </a:endParaRPr>
          </a:p>
          <a:p>
            <a:pPr algn="r"/>
            <a:r>
              <a:rPr lang="he-IL" sz="1400" dirty="0">
                <a:cs typeface="+mn-cs"/>
              </a:rPr>
              <a:t>כל המידע החשוב מופיע באתר פיקוד העורף, קישור בתגובה הראשונה</a:t>
            </a:r>
            <a:r>
              <a:rPr lang="en-US" sz="1400" dirty="0">
                <a:cs typeface="+mn-cs"/>
              </a:rPr>
              <a:t>.</a:t>
            </a:r>
          </a:p>
          <a:p>
            <a:pPr algn="r"/>
            <a:r>
              <a:rPr lang="en-US" sz="1400" dirty="0">
                <a:cs typeface="+mn-cs"/>
              </a:rPr>
              <a:t> </a:t>
            </a:r>
          </a:p>
          <a:p>
            <a:pPr algn="r"/>
            <a:r>
              <a:rPr lang="he-IL" sz="1400" dirty="0">
                <a:cs typeface="+mn-cs"/>
              </a:rPr>
              <a:t>לתייג את פיקוד העורף + לשלב בתגובה הראשונה קישור לאתר&gt;</a:t>
            </a:r>
            <a:endParaRPr lang="en-US" sz="1400" dirty="0">
              <a:cs typeface="+mn-cs"/>
            </a:endParaRPr>
          </a:p>
          <a:p>
            <a:pPr algn="r"/>
            <a:r>
              <a:rPr lang="en-US" sz="1400" u="sng" dirty="0">
                <a:cs typeface="+mn-cs"/>
                <a:hlinkClick r:id="rId3"/>
              </a:rPr>
              <a:t>https://www.oref.org.il/12761-he/pakar.aspx</a:t>
            </a:r>
            <a:endParaRPr lang="he-IL" sz="1400" b="1" dirty="0">
              <a:solidFill>
                <a:srgbClr val="FF0000"/>
              </a:solidFill>
              <a:cs typeface="+mn-cs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55" y="161758"/>
            <a:ext cx="1371600" cy="1371600"/>
          </a:xfrm>
          <a:prstGeom prst="rect">
            <a:avLst/>
          </a:prstGeom>
        </p:spPr>
      </p:pic>
      <p:pic>
        <p:nvPicPr>
          <p:cNvPr id="4" name="תמונה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455" y="3200399"/>
            <a:ext cx="3507947" cy="3532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24392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1043</Words>
  <Application>Microsoft Office PowerPoint</Application>
  <PresentationFormat>מסך רחב</PresentationFormat>
  <Paragraphs>149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IMOE001</dc:creator>
  <cp:lastModifiedBy>שירה לוין</cp:lastModifiedBy>
  <cp:revision>28</cp:revision>
  <cp:lastPrinted>2023-07-03T06:30:19Z</cp:lastPrinted>
  <dcterms:created xsi:type="dcterms:W3CDTF">2023-03-15T07:16:24Z</dcterms:created>
  <dcterms:modified xsi:type="dcterms:W3CDTF">2023-07-19T14:25:34Z</dcterms:modified>
</cp:coreProperties>
</file>